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90" r:id="rId4"/>
    <p:sldId id="277" r:id="rId5"/>
    <p:sldId id="261" r:id="rId6"/>
    <p:sldId id="276" r:id="rId7"/>
    <p:sldId id="285" r:id="rId8"/>
    <p:sldId id="286" r:id="rId9"/>
  </p:sldIdLst>
  <p:sldSz cx="12192000" cy="6858000"/>
  <p:notesSz cx="6858000" cy="9144000"/>
  <p:defaultTextStyle>
    <a:defPPr>
      <a:defRPr lang="en-US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5B7A"/>
    <a:srgbClr val="B5BCC2"/>
    <a:srgbClr val="95A3AA"/>
    <a:srgbClr val="78909C"/>
    <a:srgbClr val="FFFFFF"/>
    <a:srgbClr val="CFD4D7"/>
    <a:srgbClr val="E0E0E0"/>
    <a:srgbClr val="DDD000"/>
    <a:srgbClr val="AABCD2"/>
    <a:srgbClr val="AAB3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1" autoAdjust="0"/>
    <p:restoredTop sz="95507"/>
  </p:normalViewPr>
  <p:slideViewPr>
    <p:cSldViewPr snapToGrid="0">
      <p:cViewPr varScale="1">
        <p:scale>
          <a:sx n="109" d="100"/>
          <a:sy n="109" d="100"/>
        </p:scale>
        <p:origin x="912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3" d="100"/>
        <a:sy n="63" d="100"/>
      </p:scale>
      <p:origin x="0" y="0"/>
    </p:cViewPr>
  </p:sorterViewPr>
  <p:notesViewPr>
    <p:cSldViewPr snapToGrid="0">
      <p:cViewPr varScale="1">
        <p:scale>
          <a:sx n="132" d="100"/>
          <a:sy n="132" d="100"/>
        </p:scale>
        <p:origin x="534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385A9-19D8-454E-881B-EC9DC2CA071D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0298A-A03F-418F-998A-F7CA54F8B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894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png>
</file>

<file path=ppt/media/image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FF55F-8596-4ED6-A487-C5C49AFFE812}" type="datetimeFigureOut">
              <a:rPr lang="id-ID" smtClean="0"/>
              <a:t>24/10/2018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0106B-FE1C-4EDD-AE60-AB8F600726B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2357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0106B-FE1C-4EDD-AE60-AB8F600726B4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0821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0106B-FE1C-4EDD-AE60-AB8F600726B4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7205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0106B-FE1C-4EDD-AE60-AB8F600726B4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6111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2F4A60-D3FA-449D-B26D-BC67D5E7A3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4910" y="464128"/>
            <a:ext cx="11222181" cy="592974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8343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AC5C96-C35E-4882-A212-D8A4B77DEE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60585" y="984250"/>
            <a:ext cx="2022475" cy="202247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41F9C06-3A65-4355-9FD8-D359E22E7D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60584" y="3851276"/>
            <a:ext cx="2022475" cy="202247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2DF7E021-4497-4D44-A942-A5EFBA3E6F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17640" y="984250"/>
            <a:ext cx="2022475" cy="202247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89A9D060-FDE6-4A44-BB5E-537D91E172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17639" y="3851276"/>
            <a:ext cx="2022475" cy="202247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448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99047F5-78DB-44C2-AACD-5416016ECE5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865981"/>
            <a:ext cx="5403850" cy="5126037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9505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323483-55E2-4093-A20B-67A5954860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63040" y="0"/>
            <a:ext cx="5042018" cy="6892432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6836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7E8625A4-1FF3-4F61-9AC9-F9C86B48D7E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6839" y="110837"/>
            <a:ext cx="5846616" cy="6553487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6FE52733-639C-48DC-A314-C6786D2E7C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8546" y="110836"/>
            <a:ext cx="5846616" cy="6553487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0065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66B177-4728-4047-A64E-E81476B76D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42284" y="3480312"/>
            <a:ext cx="2366296" cy="236742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C10807E-680B-4F4D-8974-42612095264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44929" y="943590"/>
            <a:ext cx="2366296" cy="236742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6524DE07-A6AD-41ED-A803-F5DE1004D6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2284" y="943590"/>
            <a:ext cx="2366296" cy="236742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C2058C3-0B2B-4A1C-BE5D-4148A7D1A4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4929" y="3480312"/>
            <a:ext cx="2366296" cy="236742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08197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FB5A296-AAC9-47CB-B31C-8B3AAE7271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258173"/>
            <a:ext cx="2211388" cy="43370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F01A98D-3E3F-431B-BB26-9F14166D4B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3072" y="258173"/>
            <a:ext cx="3155950" cy="634165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FB23A3B-9270-470B-8487-6EDA8CF7F1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409" y="4845331"/>
            <a:ext cx="2211388" cy="175449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7926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3A2043E-0D4C-4C8F-9FD7-BDE2CE7E6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6976" y="620149"/>
            <a:ext cx="5957888" cy="258762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DE1285C0-D9A4-45C7-B259-C1FDBE17E6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92423" y="3583398"/>
            <a:ext cx="2772441" cy="277244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1A6D7129-3EDC-4BBB-A99E-1BBD8A06207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6976" y="3583398"/>
            <a:ext cx="2772441" cy="277244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224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A0582E-BC70-493C-BB0A-466D2026E3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2417321"/>
            <a:ext cx="6096000" cy="394388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B1A0582E-BC70-493C-BB0A-466D2026E3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417321"/>
            <a:ext cx="6096000" cy="394388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57157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A326228-0CBC-40BB-AF77-66EDBB6BE5C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331200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6105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999537"/>
            <a:ext cx="6095999" cy="485892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48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4418AC6-0A6E-4A01-9225-0718575C37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5890" y="450273"/>
            <a:ext cx="8437273" cy="595745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98037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09B390A-7413-4D0C-987C-E267908C9A0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3174" y="1332622"/>
            <a:ext cx="9118825" cy="4192756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73843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3A0CC60-3433-4140-9EF9-BD54BE39F0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72840" y="1188127"/>
            <a:ext cx="4483920" cy="4481746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5228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F796E5-BAE3-4B7E-8D0E-B2347A7AEE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6924" y="2795470"/>
            <a:ext cx="1266825" cy="126682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E73C771-15FC-4D24-917A-EEC3B5D073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62587" y="2795470"/>
            <a:ext cx="1266825" cy="126682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30C9C75-4778-4D90-ADFF-76586DEB4D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58250" y="2795469"/>
            <a:ext cx="1266825" cy="126682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215873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4CAD8F-4A28-43E3-AB74-29D37EB83E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182" y="595115"/>
            <a:ext cx="11083635" cy="5667768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6913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8A60CFE-AC9D-4DC0-9383-346819245E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48681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85B2F03-C078-4A79-94C0-E78368CBA2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9878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9034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35C670FD-F0DE-41E6-9064-2B392E7908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7984" y="1435100"/>
            <a:ext cx="10076033" cy="39878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7837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C60052-B827-4DE1-BC05-46A8098C5E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22472" y="1"/>
            <a:ext cx="3529961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2542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C1BF16B-E97D-4758-9D99-F18D3B11E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23166"/>
            <a:ext cx="12192000" cy="3241675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2846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E25AD9-E5DC-4E05-8A2E-71668FA880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2978727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131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D0A65FA-1703-4483-9B73-ADC540F4A7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85888" y="0"/>
            <a:ext cx="4710112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555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97C0F7-4258-41C9-8AEE-B3AD90056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7564" y="443346"/>
            <a:ext cx="9448800" cy="597130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79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F37BBE-954A-4C1C-8826-ECAD2809F9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488" y="1260185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2C5B20AC-2083-430C-90E3-0EF70522C19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1488" y="3504622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61D913E3-FDE3-465A-9BF4-E0369D1FAA3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18652" y="1260185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D85FAC1F-9B31-4AEB-B6B5-A52E35DA6C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18652" y="3504622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AC9B2BC0-7EB8-4265-B102-7DA16AB078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94850" y="1260185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A503B332-D778-4C38-BEA6-E7F2575D312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94850" y="3504622"/>
            <a:ext cx="2125662" cy="212725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399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FD631FE-C294-401C-A856-8B3F9B5E14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61692" y="810418"/>
            <a:ext cx="4668837" cy="523716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9314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3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9" r:id="rId11"/>
    <p:sldLayoutId id="2147483752" r:id="rId12"/>
    <p:sldLayoutId id="2147483750" r:id="rId13"/>
    <p:sldLayoutId id="2147483751" r:id="rId14"/>
    <p:sldLayoutId id="2147483753" r:id="rId15"/>
    <p:sldLayoutId id="2147483754" r:id="rId16"/>
    <p:sldLayoutId id="2147483755" r:id="rId17"/>
    <p:sldLayoutId id="2147483748" r:id="rId18"/>
    <p:sldLayoutId id="2147483756" r:id="rId19"/>
    <p:sldLayoutId id="2147483757" r:id="rId20"/>
    <p:sldLayoutId id="2147483758" r:id="rId21"/>
    <p:sldLayoutId id="2147483759" r:id="rId22"/>
    <p:sldLayoutId id="2147483760" r:id="rId23"/>
    <p:sldLayoutId id="2147483761" r:id="rId24"/>
    <p:sldLayoutId id="2147483762" r:id="rId25"/>
    <p:sldLayoutId id="214748376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版面配置區 3">
            <a:extLst>
              <a:ext uri="{FF2B5EF4-FFF2-40B4-BE49-F238E27FC236}">
                <a16:creationId xmlns:a16="http://schemas.microsoft.com/office/drawing/2014/main" id="{C283A300-235D-7F47-B7CF-24743FECDF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7" b="19157"/>
          <a:stretch/>
        </p:blipFill>
        <p:spPr>
          <a:xfrm>
            <a:off x="484910" y="1389528"/>
            <a:ext cx="11222179" cy="5004343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E5B540-66CC-486F-847C-4FB21563DB34}"/>
              </a:ext>
            </a:extLst>
          </p:cNvPr>
          <p:cNvSpPr/>
          <p:nvPr/>
        </p:nvSpPr>
        <p:spPr>
          <a:xfrm>
            <a:off x="484905" y="1389528"/>
            <a:ext cx="11222181" cy="5004343"/>
          </a:xfrm>
          <a:prstGeom prst="rect">
            <a:avLst/>
          </a:prstGeom>
          <a:solidFill>
            <a:schemeClr val="tx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DE6B009-88DF-41FD-A1EA-351435882F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9" t="15091" b="14858"/>
          <a:stretch/>
        </p:blipFill>
        <p:spPr>
          <a:xfrm>
            <a:off x="484905" y="1380563"/>
            <a:ext cx="11222181" cy="501331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61CC73A-A437-4DEC-9AE9-91FC5EC0774E}"/>
              </a:ext>
            </a:extLst>
          </p:cNvPr>
          <p:cNvSpPr/>
          <p:nvPr/>
        </p:nvSpPr>
        <p:spPr>
          <a:xfrm>
            <a:off x="484902" y="1380564"/>
            <a:ext cx="11222179" cy="5013312"/>
          </a:xfrm>
          <a:prstGeom prst="rect">
            <a:avLst/>
          </a:prstGeom>
          <a:solidFill>
            <a:srgbClr val="255B7A">
              <a:alpha val="5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93216658-68B9-4584-B568-4F5FD5B012AE}"/>
              </a:ext>
            </a:extLst>
          </p:cNvPr>
          <p:cNvSpPr txBox="1"/>
          <p:nvPr/>
        </p:nvSpPr>
        <p:spPr>
          <a:xfrm>
            <a:off x="3821481" y="2730085"/>
            <a:ext cx="45490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Lato" charset="0"/>
              </a:rPr>
              <a:t>Maison de </a:t>
            </a:r>
            <a:r>
              <a:rPr lang="en-US" altLang="zh-TW" sz="4000" b="1" dirty="0" err="1">
                <a:solidFill>
                  <a:schemeClr val="bg1"/>
                </a:solidFill>
                <a:latin typeface="Lato" charset="0"/>
              </a:rPr>
              <a:t>Thé</a:t>
            </a:r>
            <a:endParaRPr lang="id-ID" altLang="zh-TW" sz="4000" b="1" dirty="0">
              <a:solidFill>
                <a:schemeClr val="bg1"/>
              </a:solidFill>
              <a:latin typeface="Lato" charset="0"/>
            </a:endParaRP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E59A711F-73D8-48EE-AA34-D0903E49AD33}"/>
              </a:ext>
            </a:extLst>
          </p:cNvPr>
          <p:cNvSpPr txBox="1"/>
          <p:nvPr/>
        </p:nvSpPr>
        <p:spPr>
          <a:xfrm>
            <a:off x="3522688" y="3437971"/>
            <a:ext cx="51466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200" spc="600" dirty="0">
                <a:solidFill>
                  <a:schemeClr val="bg1"/>
                </a:solidFill>
                <a:latin typeface="Lato" charset="0"/>
              </a:rPr>
              <a:t>SCANDI- LIFESTYLE TEA</a:t>
            </a:r>
            <a:endParaRPr lang="id-ID" sz="1200" spc="600" dirty="0">
              <a:solidFill>
                <a:schemeClr val="bg1"/>
              </a:solidFill>
              <a:latin typeface="Lato" charset="0"/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85E1D0F5-AC59-49C5-88BE-9E5F42AB0C66}"/>
              </a:ext>
            </a:extLst>
          </p:cNvPr>
          <p:cNvSpPr txBox="1"/>
          <p:nvPr/>
        </p:nvSpPr>
        <p:spPr>
          <a:xfrm>
            <a:off x="4508056" y="5468472"/>
            <a:ext cx="31758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00" spc="600" dirty="0">
                <a:solidFill>
                  <a:schemeClr val="bg1"/>
                </a:solidFill>
              </a:rPr>
              <a:t>WWW.</a:t>
            </a:r>
            <a:r>
              <a:rPr lang="en-US" sz="900" spc="600" dirty="0">
                <a:solidFill>
                  <a:schemeClr val="bg1"/>
                </a:solidFill>
              </a:rPr>
              <a:t>MAISONDETHE</a:t>
            </a:r>
            <a:r>
              <a:rPr lang="id-ID" sz="900" spc="600" dirty="0">
                <a:solidFill>
                  <a:schemeClr val="bg1"/>
                </a:solidFill>
              </a:rPr>
              <a:t>.CO</a:t>
            </a:r>
            <a:r>
              <a:rPr lang="en-US" sz="900" spc="600" dirty="0">
                <a:solidFill>
                  <a:schemeClr val="bg1"/>
                </a:solidFill>
              </a:rPr>
              <a:t>.UK</a:t>
            </a:r>
            <a:endParaRPr lang="id-ID" sz="9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387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7B7CF42-08B6-4E9C-B795-C9A6B04E3456}"/>
              </a:ext>
            </a:extLst>
          </p:cNvPr>
          <p:cNvSpPr txBox="1"/>
          <p:nvPr/>
        </p:nvSpPr>
        <p:spPr>
          <a:xfrm rot="16200000">
            <a:off x="9610259" y="3445921"/>
            <a:ext cx="31213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8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</a:t>
            </a:r>
            <a:r>
              <a:rPr lang="id-ID" sz="8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rPr>
              <a:t>.</a:t>
            </a:r>
            <a:r>
              <a:rPr lang="en-US" altLang="zh-TW" sz="8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rPr>
              <a:t>MAISONDETHE</a:t>
            </a:r>
            <a:r>
              <a:rPr lang="id-ID" sz="8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.CO</a:t>
            </a:r>
            <a:r>
              <a:rPr lang="en-US" sz="8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.UK</a:t>
            </a:r>
            <a:endParaRPr lang="id-ID" sz="800" spc="600" dirty="0">
              <a:solidFill>
                <a:schemeClr val="bg1">
                  <a:lumMod val="7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FA1B00-01D8-4D0D-A9BB-7D999DB1FE0E}"/>
              </a:ext>
            </a:extLst>
          </p:cNvPr>
          <p:cNvSpPr txBox="1"/>
          <p:nvPr/>
        </p:nvSpPr>
        <p:spPr>
          <a:xfrm>
            <a:off x="1499575" y="2517141"/>
            <a:ext cx="40545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  <a:ea typeface="Lato" charset="0"/>
                <a:cs typeface="Lato" charset="0"/>
              </a:rPr>
              <a:t>STORY</a:t>
            </a:r>
          </a:p>
          <a:p>
            <a:pPr>
              <a:lnSpc>
                <a:spcPct val="80000"/>
              </a:lnSpc>
            </a:pPr>
            <a:r>
              <a:rPr lang="id-ID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  <a:ea typeface="Lato" charset="0"/>
                <a:cs typeface="Lato" charset="0"/>
              </a:rPr>
              <a:t>ABOUT US</a:t>
            </a:r>
            <a:endParaRPr lang="en-US" sz="2500" b="1" dirty="0">
              <a:solidFill>
                <a:schemeClr val="tx1">
                  <a:lumMod val="75000"/>
                  <a:lumOff val="25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91C98B-0070-40B8-8E38-26B6CA530EB8}"/>
              </a:ext>
            </a:extLst>
          </p:cNvPr>
          <p:cNvSpPr txBox="1"/>
          <p:nvPr/>
        </p:nvSpPr>
        <p:spPr>
          <a:xfrm>
            <a:off x="1499575" y="3094404"/>
            <a:ext cx="28536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Relax and have a </a:t>
            </a:r>
            <a:r>
              <a:rPr lang="en-US" sz="1100" dirty="0" err="1">
                <a:solidFill>
                  <a:schemeClr val="bg1">
                    <a:lumMod val="75000"/>
                  </a:schemeClr>
                </a:solidFill>
              </a:rPr>
              <a:t>cuppa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just like being at home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435BE4-0511-4640-BA3E-57EDC0FD32C8}"/>
              </a:ext>
            </a:extLst>
          </p:cNvPr>
          <p:cNvSpPr txBox="1"/>
          <p:nvPr/>
        </p:nvSpPr>
        <p:spPr>
          <a:xfrm>
            <a:off x="1593257" y="3406991"/>
            <a:ext cx="3356943" cy="5237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 was named by “The home of tea” in French. We‘d like to create a space of Scandinavian style  to make you just like have a cup of tea at home.</a:t>
            </a:r>
          </a:p>
        </p:txBody>
      </p:sp>
      <p:pic>
        <p:nvPicPr>
          <p:cNvPr id="4" name="圖片版面配置區 3">
            <a:extLst>
              <a:ext uri="{FF2B5EF4-FFF2-40B4-BE49-F238E27FC236}">
                <a16:creationId xmlns:a16="http://schemas.microsoft.com/office/drawing/2014/main" id="{7446D804-8C30-F045-8FAC-41C53BD0A2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47" r="32847"/>
          <a:stretch>
            <a:fillRect/>
          </a:stretch>
        </p:blipFill>
        <p:spPr/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9326B0F-157A-4D4F-855D-30CB4948CA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1" r="36542" b="-18"/>
          <a:stretch/>
        </p:blipFill>
        <p:spPr>
          <a:xfrm>
            <a:off x="6622474" y="-1282"/>
            <a:ext cx="3976270" cy="685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5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64A32F9C-4BA0-9E4B-BB12-8415FF374739}"/>
              </a:ext>
            </a:extLst>
          </p:cNvPr>
          <p:cNvSpPr txBox="1">
            <a:spLocks/>
          </p:cNvSpPr>
          <p:nvPr/>
        </p:nvSpPr>
        <p:spPr>
          <a:xfrm>
            <a:off x="838200" y="854339"/>
            <a:ext cx="10515600" cy="57935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關於色彩</a:t>
            </a:r>
            <a:endParaRPr lang="id-ID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51E3CA52-35CA-F44B-B762-3671EA3FE6E0}"/>
              </a:ext>
            </a:extLst>
          </p:cNvPr>
          <p:cNvSpPr txBox="1">
            <a:spLocks/>
          </p:cNvSpPr>
          <p:nvPr/>
        </p:nvSpPr>
        <p:spPr>
          <a:xfrm>
            <a:off x="838199" y="1712398"/>
            <a:ext cx="10616231" cy="905159"/>
          </a:xfrm>
          <a:prstGeom prst="rect">
            <a:avLst/>
          </a:prstGeom>
        </p:spPr>
        <p:txBody>
          <a:bodyPr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以北歐風格配色藍與灰為主，搭配最存粹的白色營造出舒適感，讓人不論在何時何地喝茶也能像在家一樣放鬆，這六種顏色一看便可以感受到以“</a:t>
            </a:r>
            <a:r>
              <a:rPr lang="en-US" altLang="zh-TW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Normal”</a:t>
            </a:r>
            <a:r>
              <a:rPr lang="zh-TW" altLang="en-US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一詞所衍伸出的自然，不造作感覺的簡約北歐風概念。</a:t>
            </a:r>
            <a:br>
              <a:rPr lang="en-US" altLang="zh-Hant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id-ID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lnSpc>
                <a:spcPct val="120000"/>
              </a:lnSpc>
              <a:buNone/>
            </a:pPr>
            <a:endParaRPr lang="id-ID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TextBox 14">
            <a:extLst>
              <a:ext uri="{FF2B5EF4-FFF2-40B4-BE49-F238E27FC236}">
                <a16:creationId xmlns:a16="http://schemas.microsoft.com/office/drawing/2014/main" id="{60AA4D4C-72CB-9D40-BBC3-E601DFA69305}"/>
              </a:ext>
            </a:extLst>
          </p:cNvPr>
          <p:cNvSpPr txBox="1"/>
          <p:nvPr/>
        </p:nvSpPr>
        <p:spPr>
          <a:xfrm>
            <a:off x="287383" y="4310317"/>
            <a:ext cx="143594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北歐沈靜藍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62BF2E89-FD8A-9A47-8CCE-E447CFA9AEC8}"/>
              </a:ext>
            </a:extLst>
          </p:cNvPr>
          <p:cNvSpPr txBox="1"/>
          <p:nvPr/>
        </p:nvSpPr>
        <p:spPr>
          <a:xfrm>
            <a:off x="537356" y="4733015"/>
            <a:ext cx="936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255B7A</a:t>
            </a:r>
          </a:p>
          <a:p>
            <a:br>
              <a:rPr lang="en-US" altLang="zh-TW" sz="1200" dirty="0"/>
            </a:b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Freeform 43">
            <a:extLst>
              <a:ext uri="{FF2B5EF4-FFF2-40B4-BE49-F238E27FC236}">
                <a16:creationId xmlns:a16="http://schemas.microsoft.com/office/drawing/2014/main" id="{2FCC0D9F-D808-4F42-8CA7-6F360D81B583}"/>
              </a:ext>
            </a:extLst>
          </p:cNvPr>
          <p:cNvSpPr>
            <a:spLocks/>
          </p:cNvSpPr>
          <p:nvPr/>
        </p:nvSpPr>
        <p:spPr bwMode="auto">
          <a:xfrm rot="16200000">
            <a:off x="382001" y="2721242"/>
            <a:ext cx="1368000" cy="1368000"/>
          </a:xfrm>
          <a:prstGeom prst="ellipse">
            <a:avLst/>
          </a:prstGeom>
          <a:solidFill>
            <a:srgbClr val="255B7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TextBox 46">
            <a:extLst>
              <a:ext uri="{FF2B5EF4-FFF2-40B4-BE49-F238E27FC236}">
                <a16:creationId xmlns:a16="http://schemas.microsoft.com/office/drawing/2014/main" id="{C487B980-48D8-A945-A840-8DD20559E6A4}"/>
              </a:ext>
            </a:extLst>
          </p:cNvPr>
          <p:cNvSpPr txBox="1"/>
          <p:nvPr/>
        </p:nvSpPr>
        <p:spPr>
          <a:xfrm>
            <a:off x="2420861" y="4310317"/>
            <a:ext cx="160748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黎明冰川灰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TextBox 58">
            <a:extLst>
              <a:ext uri="{FF2B5EF4-FFF2-40B4-BE49-F238E27FC236}">
                <a16:creationId xmlns:a16="http://schemas.microsoft.com/office/drawing/2014/main" id="{37A756D2-783C-1049-8273-ACDCACEF00B7}"/>
              </a:ext>
            </a:extLst>
          </p:cNvPr>
          <p:cNvSpPr txBox="1"/>
          <p:nvPr/>
        </p:nvSpPr>
        <p:spPr>
          <a:xfrm>
            <a:off x="6279667" y="4271350"/>
            <a:ext cx="173093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瑞典日光格調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TextBox 62">
            <a:extLst>
              <a:ext uri="{FF2B5EF4-FFF2-40B4-BE49-F238E27FC236}">
                <a16:creationId xmlns:a16="http://schemas.microsoft.com/office/drawing/2014/main" id="{AE0B2835-B4B3-3B4E-A8AF-82B2CE797353}"/>
              </a:ext>
            </a:extLst>
          </p:cNvPr>
          <p:cNvSpPr txBox="1"/>
          <p:nvPr/>
        </p:nvSpPr>
        <p:spPr>
          <a:xfrm>
            <a:off x="8521949" y="4310317"/>
            <a:ext cx="136774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花崗岩灰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Freeform 43">
            <a:extLst>
              <a:ext uri="{FF2B5EF4-FFF2-40B4-BE49-F238E27FC236}">
                <a16:creationId xmlns:a16="http://schemas.microsoft.com/office/drawing/2014/main" id="{CE6A551E-0902-784C-AB98-FE53DD59A457}"/>
              </a:ext>
            </a:extLst>
          </p:cNvPr>
          <p:cNvSpPr>
            <a:spLocks/>
          </p:cNvSpPr>
          <p:nvPr/>
        </p:nvSpPr>
        <p:spPr bwMode="auto">
          <a:xfrm rot="16200000">
            <a:off x="2389443" y="2721243"/>
            <a:ext cx="1368000" cy="1368000"/>
          </a:xfrm>
          <a:prstGeom prst="ellipse">
            <a:avLst/>
          </a:prstGeom>
          <a:solidFill>
            <a:srgbClr val="E0E0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Freeform 43">
            <a:extLst>
              <a:ext uri="{FF2B5EF4-FFF2-40B4-BE49-F238E27FC236}">
                <a16:creationId xmlns:a16="http://schemas.microsoft.com/office/drawing/2014/main" id="{688BAF74-0C67-1048-B755-9C456574F3AB}"/>
              </a:ext>
            </a:extLst>
          </p:cNvPr>
          <p:cNvSpPr>
            <a:spLocks/>
          </p:cNvSpPr>
          <p:nvPr/>
        </p:nvSpPr>
        <p:spPr bwMode="auto">
          <a:xfrm rot="16200000">
            <a:off x="4396885" y="2721243"/>
            <a:ext cx="1368000" cy="1368000"/>
          </a:xfrm>
          <a:prstGeom prst="ellipse">
            <a:avLst/>
          </a:prstGeom>
          <a:solidFill>
            <a:srgbClr val="78909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Freeform 43">
            <a:extLst>
              <a:ext uri="{FF2B5EF4-FFF2-40B4-BE49-F238E27FC236}">
                <a16:creationId xmlns:a16="http://schemas.microsoft.com/office/drawing/2014/main" id="{C26AEF1F-9F81-5640-9DBB-C6F8D5A2BF18}"/>
              </a:ext>
            </a:extLst>
          </p:cNvPr>
          <p:cNvSpPr>
            <a:spLocks/>
          </p:cNvSpPr>
          <p:nvPr/>
        </p:nvSpPr>
        <p:spPr bwMode="auto">
          <a:xfrm rot="16200000">
            <a:off x="6404327" y="2721243"/>
            <a:ext cx="1368000" cy="1368000"/>
          </a:xfrm>
          <a:prstGeom prst="ellipse">
            <a:avLst/>
          </a:prstGeom>
          <a:solidFill>
            <a:srgbClr val="B5BCC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Freeform 43">
            <a:extLst>
              <a:ext uri="{FF2B5EF4-FFF2-40B4-BE49-F238E27FC236}">
                <a16:creationId xmlns:a16="http://schemas.microsoft.com/office/drawing/2014/main" id="{0283AC10-EAB5-804C-AD96-A2301C9948AF}"/>
              </a:ext>
            </a:extLst>
          </p:cNvPr>
          <p:cNvSpPr>
            <a:spLocks/>
          </p:cNvSpPr>
          <p:nvPr/>
        </p:nvSpPr>
        <p:spPr bwMode="auto">
          <a:xfrm rot="16200000">
            <a:off x="8411769" y="2721242"/>
            <a:ext cx="1368000" cy="1368000"/>
          </a:xfrm>
          <a:prstGeom prst="ellipse">
            <a:avLst/>
          </a:prstGeom>
          <a:solidFill>
            <a:srgbClr val="CFD4D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43">
            <a:extLst>
              <a:ext uri="{FF2B5EF4-FFF2-40B4-BE49-F238E27FC236}">
                <a16:creationId xmlns:a16="http://schemas.microsoft.com/office/drawing/2014/main" id="{C2319C33-D4B5-D444-999E-2D32D0B7DDC3}"/>
              </a:ext>
            </a:extLst>
          </p:cNvPr>
          <p:cNvSpPr>
            <a:spLocks/>
          </p:cNvSpPr>
          <p:nvPr/>
        </p:nvSpPr>
        <p:spPr bwMode="auto">
          <a:xfrm rot="16200000">
            <a:off x="10419210" y="2721242"/>
            <a:ext cx="1368000" cy="136800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TextBox 46">
            <a:extLst>
              <a:ext uri="{FF2B5EF4-FFF2-40B4-BE49-F238E27FC236}">
                <a16:creationId xmlns:a16="http://schemas.microsoft.com/office/drawing/2014/main" id="{3C1E81D4-9C31-FF42-8C1F-2E95D700832A}"/>
              </a:ext>
            </a:extLst>
          </p:cNvPr>
          <p:cNvSpPr txBox="1"/>
          <p:nvPr/>
        </p:nvSpPr>
        <p:spPr>
          <a:xfrm>
            <a:off x="4256929" y="4310317"/>
            <a:ext cx="165881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冰島午夜藍湖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8" name="TextBox 62">
            <a:extLst>
              <a:ext uri="{FF2B5EF4-FFF2-40B4-BE49-F238E27FC236}">
                <a16:creationId xmlns:a16="http://schemas.microsoft.com/office/drawing/2014/main" id="{36911CC9-0AA0-6645-8C08-89AEA676A18E}"/>
              </a:ext>
            </a:extLst>
          </p:cNvPr>
          <p:cNvSpPr txBox="1"/>
          <p:nvPr/>
        </p:nvSpPr>
        <p:spPr>
          <a:xfrm>
            <a:off x="10651627" y="4310317"/>
            <a:ext cx="140434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b="1" dirty="0">
                <a:solidFill>
                  <a:schemeClr val="accen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雪地白</a:t>
            </a:r>
          </a:p>
          <a:p>
            <a:br>
              <a:rPr lang="zh-TW" altLang="en-US" dirty="0"/>
            </a:br>
            <a:endParaRPr lang="id-ID" b="1" dirty="0">
              <a:solidFill>
                <a:schemeClr val="accent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67E1ACFE-DEED-9241-86AA-1D0BFD213CE9}"/>
              </a:ext>
            </a:extLst>
          </p:cNvPr>
          <p:cNvSpPr txBox="1"/>
          <p:nvPr/>
        </p:nvSpPr>
        <p:spPr>
          <a:xfrm>
            <a:off x="2552684" y="4733015"/>
            <a:ext cx="936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E0E0E0</a:t>
            </a:r>
          </a:p>
          <a:p>
            <a:br>
              <a:rPr lang="en-US" altLang="zh-TW" sz="1200" dirty="0"/>
            </a:b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0433BF7E-3447-734D-BAC1-69C2C1F82525}"/>
              </a:ext>
            </a:extLst>
          </p:cNvPr>
          <p:cNvSpPr txBox="1"/>
          <p:nvPr/>
        </p:nvSpPr>
        <p:spPr>
          <a:xfrm>
            <a:off x="4568012" y="4699096"/>
            <a:ext cx="936000" cy="3354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</a:t>
            </a:r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78909C</a:t>
            </a: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B851283F-27FA-044D-AC3F-EA3B41403F95}"/>
              </a:ext>
            </a:extLst>
          </p:cNvPr>
          <p:cNvSpPr txBox="1"/>
          <p:nvPr/>
        </p:nvSpPr>
        <p:spPr>
          <a:xfrm>
            <a:off x="6556964" y="4715916"/>
            <a:ext cx="936000" cy="3354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</a:t>
            </a:r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B5BCC2</a:t>
            </a: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EC8A6E27-2D62-9748-A3D1-DBCADF4A2A96}"/>
              </a:ext>
            </a:extLst>
          </p:cNvPr>
          <p:cNvSpPr txBox="1"/>
          <p:nvPr/>
        </p:nvSpPr>
        <p:spPr>
          <a:xfrm>
            <a:off x="8601393" y="4699096"/>
            <a:ext cx="936000" cy="3354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</a:t>
            </a:r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CFD4D7</a:t>
            </a: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3" name="TextBox 15">
            <a:extLst>
              <a:ext uri="{FF2B5EF4-FFF2-40B4-BE49-F238E27FC236}">
                <a16:creationId xmlns:a16="http://schemas.microsoft.com/office/drawing/2014/main" id="{14EAA613-A127-9843-9266-7A5143473E5C}"/>
              </a:ext>
            </a:extLst>
          </p:cNvPr>
          <p:cNvSpPr txBox="1"/>
          <p:nvPr/>
        </p:nvSpPr>
        <p:spPr>
          <a:xfrm>
            <a:off x="10798458" y="4733017"/>
            <a:ext cx="936000" cy="3354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 </a:t>
            </a:r>
            <a:r>
              <a:rPr lang="en-US" altLang="zh-TW" sz="1200" b="1" dirty="0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FFF</a:t>
            </a:r>
            <a:endParaRPr lang="en-US" sz="1200" b="1" dirty="0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1612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/>
      <p:bldP spid="8" grpId="0" animBg="1"/>
      <p:bldP spid="9" grpId="0"/>
      <p:bldP spid="10" grpId="0"/>
      <p:bldP spid="11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版面配置區 20">
            <a:extLst>
              <a:ext uri="{FF2B5EF4-FFF2-40B4-BE49-F238E27FC236}">
                <a16:creationId xmlns:a16="http://schemas.microsoft.com/office/drawing/2014/main" id="{A4ACF296-6E7D-ED4C-BAA7-8942BDAA01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716" t="21317" r="13716" b="19449"/>
          <a:stretch/>
        </p:blipFill>
        <p:spPr>
          <a:xfrm>
            <a:off x="1875669" y="1435100"/>
            <a:ext cx="10076033" cy="3987800"/>
          </a:xfrm>
          <a:solidFill>
            <a:schemeClr val="bg1"/>
          </a:solidFill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96CDAF-2238-43B4-AF41-A3A391B077D2}"/>
              </a:ext>
            </a:extLst>
          </p:cNvPr>
          <p:cNvSpPr txBox="1"/>
          <p:nvPr/>
        </p:nvSpPr>
        <p:spPr>
          <a:xfrm>
            <a:off x="9970478" y="6057900"/>
            <a:ext cx="19763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00" u="sng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</a:rPr>
              <a:t>MAISONDETHE</a:t>
            </a:r>
            <a:r>
              <a:rPr lang="id-ID" altLang="zh-TW" sz="900" u="sng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</a:rPr>
              <a:t>.CO</a:t>
            </a:r>
            <a:r>
              <a:rPr lang="en-US" altLang="zh-TW" sz="900" u="sng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</a:rPr>
              <a:t>.UK</a:t>
            </a:r>
            <a:endParaRPr lang="id-ID" sz="900" u="sng" spc="300" dirty="0">
              <a:solidFill>
                <a:schemeClr val="tx1">
                  <a:lumMod val="75000"/>
                  <a:lumOff val="25000"/>
                </a:schemeClr>
              </a:solidFill>
              <a:latin typeface="Lato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2EF4F28-ECCD-4904-9A05-50BCEDD6D2E0}"/>
              </a:ext>
            </a:extLst>
          </p:cNvPr>
          <p:cNvSpPr/>
          <p:nvPr/>
        </p:nvSpPr>
        <p:spPr>
          <a:xfrm>
            <a:off x="1863969" y="1424095"/>
            <a:ext cx="10082849" cy="3982916"/>
          </a:xfrm>
          <a:prstGeom prst="rect">
            <a:avLst/>
          </a:prstGeom>
          <a:solidFill>
            <a:srgbClr val="B5BC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E67ACB89-4E67-4983-BFA1-87E1B17477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935"/>
          <a:stretch/>
        </p:blipFill>
        <p:spPr>
          <a:xfrm>
            <a:off x="8345789" y="1673362"/>
            <a:ext cx="3332557" cy="3467927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4CF99C05-D1BF-4F7F-AFEB-12F7A52F42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49" y="1691323"/>
            <a:ext cx="4480324" cy="3301291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C89AD0A6-B942-4384-BC53-60D74A3EC8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57" y="2646977"/>
            <a:ext cx="2090127" cy="2021911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FAF0870A-8B69-43A8-992B-9488A141ABE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000" y="3427475"/>
            <a:ext cx="882581" cy="870755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5C8CF177-17F0-4683-88B1-D3B9EBDFEEF7}"/>
              </a:ext>
            </a:extLst>
          </p:cNvPr>
          <p:cNvSpPr/>
          <p:nvPr/>
        </p:nvSpPr>
        <p:spPr>
          <a:xfrm>
            <a:off x="368030" y="2611809"/>
            <a:ext cx="4951315" cy="1661276"/>
          </a:xfrm>
          <a:prstGeom prst="rect">
            <a:avLst/>
          </a:prstGeom>
          <a:solidFill>
            <a:srgbClr val="255B7A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3A87E1C2-E006-43CA-B5DC-9D00389E6537}"/>
              </a:ext>
            </a:extLst>
          </p:cNvPr>
          <p:cNvSpPr txBox="1"/>
          <p:nvPr/>
        </p:nvSpPr>
        <p:spPr>
          <a:xfrm>
            <a:off x="368030" y="2770385"/>
            <a:ext cx="52502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 Black" panose="020F0502020204030203" pitchFamily="34" charset="0"/>
              </a:rPr>
              <a:t>MAISON DE THÉ</a:t>
            </a:r>
          </a:p>
          <a:p>
            <a:br>
              <a:rPr lang="en-US" altLang="zh-TW" sz="4800" dirty="0"/>
            </a:br>
            <a:endParaRPr lang="id-ID" sz="4800" b="1" dirty="0">
              <a:solidFill>
                <a:schemeClr val="tx1">
                  <a:lumMod val="85000"/>
                  <a:lumOff val="15000"/>
                </a:schemeClr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1" name="TextBox 11">
            <a:extLst>
              <a:ext uri="{FF2B5EF4-FFF2-40B4-BE49-F238E27FC236}">
                <a16:creationId xmlns:a16="http://schemas.microsoft.com/office/drawing/2014/main" id="{DA44B44C-CE75-44A3-8A57-4B8F4774D068}"/>
              </a:ext>
            </a:extLst>
          </p:cNvPr>
          <p:cNvSpPr txBox="1"/>
          <p:nvPr/>
        </p:nvSpPr>
        <p:spPr>
          <a:xfrm>
            <a:off x="407625" y="3442447"/>
            <a:ext cx="89561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</a:rPr>
              <a:t>SCANDI- LIFESTYLE TEA</a:t>
            </a:r>
            <a:endParaRPr lang="id-ID" sz="1200" spc="300" dirty="0">
              <a:solidFill>
                <a:schemeClr val="tx1">
                  <a:lumMod val="75000"/>
                  <a:lumOff val="25000"/>
                </a:schemeClr>
              </a:solidFill>
              <a:latin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8048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16AE06-25B3-403C-9A28-35A92D1A8095}"/>
              </a:ext>
            </a:extLst>
          </p:cNvPr>
          <p:cNvSpPr txBox="1"/>
          <p:nvPr/>
        </p:nvSpPr>
        <p:spPr>
          <a:xfrm>
            <a:off x="7328328" y="1160286"/>
            <a:ext cx="4054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Lato" charset="0"/>
              </a:rPr>
              <a:t>Our Products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C31B63-9E86-44E2-85FB-163B0674B19C}"/>
              </a:ext>
            </a:extLst>
          </p:cNvPr>
          <p:cNvSpPr txBox="1"/>
          <p:nvPr/>
        </p:nvSpPr>
        <p:spPr>
          <a:xfrm>
            <a:off x="7328328" y="1780413"/>
            <a:ext cx="28536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</a:rPr>
              <a:t>Relax and have a </a:t>
            </a:r>
            <a:r>
              <a:rPr lang="en-US" altLang="zh-TW" sz="1100" dirty="0" err="1">
                <a:solidFill>
                  <a:schemeClr val="bg1">
                    <a:lumMod val="75000"/>
                  </a:schemeClr>
                </a:solidFill>
              </a:rPr>
              <a:t>cuppa</a:t>
            </a:r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</a:rPr>
              <a:t> just like being at home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5F668F-9088-44B3-B748-256A8D9BE31D}"/>
              </a:ext>
            </a:extLst>
          </p:cNvPr>
          <p:cNvSpPr txBox="1"/>
          <p:nvPr/>
        </p:nvSpPr>
        <p:spPr>
          <a:xfrm>
            <a:off x="7413298" y="2191157"/>
            <a:ext cx="3435770" cy="3442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zh-TW" altLang="en-US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has multiple products in store from  wrapped tea bags pack to tea tin giftpack all you can choose.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B06BBF-1082-4760-90D0-32CC2971B93E}"/>
              </a:ext>
            </a:extLst>
          </p:cNvPr>
          <p:cNvSpPr txBox="1"/>
          <p:nvPr/>
        </p:nvSpPr>
        <p:spPr>
          <a:xfrm>
            <a:off x="8068523" y="3356650"/>
            <a:ext cx="27987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zh-TW" altLang="en-US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develops blended teas by Natural ingredients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Source Sans Pro"/>
              <a:cs typeface="Source Sans Pro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52CFA47-1D64-4A27-BE69-426D69351BC1}"/>
              </a:ext>
            </a:extLst>
          </p:cNvPr>
          <p:cNvSpPr txBox="1"/>
          <p:nvPr/>
        </p:nvSpPr>
        <p:spPr>
          <a:xfrm>
            <a:off x="7965634" y="3052751"/>
            <a:ext cx="1758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  <a:ea typeface="Lato" charset="0"/>
                <a:cs typeface="Lato" charset="0"/>
              </a:rPr>
              <a:t>PURE INGREDIENT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47B884C9-2EC2-40FA-9DFA-4A53C00DBAFB}"/>
              </a:ext>
            </a:extLst>
          </p:cNvPr>
          <p:cNvSpPr txBox="1"/>
          <p:nvPr/>
        </p:nvSpPr>
        <p:spPr>
          <a:xfrm>
            <a:off x="8046094" y="4302727"/>
            <a:ext cx="2798726" cy="5750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innovates various types of blended tea, herbal &amp; fruits tea with multiple ingredients</a:t>
            </a:r>
          </a:p>
          <a:p>
            <a:pPr>
              <a:lnSpc>
                <a:spcPts val="1400"/>
              </a:lnSpc>
              <a:spcAft>
                <a:spcPts val="400"/>
              </a:spcAft>
            </a:pPr>
            <a:endParaRPr lang="en-US" sz="900" dirty="0">
              <a:solidFill>
                <a:schemeClr val="bg1">
                  <a:lumMod val="50000"/>
                </a:schemeClr>
              </a:solidFill>
              <a:latin typeface="Source Sans Pro"/>
              <a:cs typeface="Source Sans Pro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311A2E0-06E3-441A-A2B7-D0EDCBA0269F}"/>
              </a:ext>
            </a:extLst>
          </p:cNvPr>
          <p:cNvSpPr txBox="1"/>
          <p:nvPr/>
        </p:nvSpPr>
        <p:spPr>
          <a:xfrm>
            <a:off x="7943205" y="3997515"/>
            <a:ext cx="1034257" cy="33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  <a:ea typeface="Lato" charset="0"/>
                <a:cs typeface="Lato" charset="0"/>
              </a:rPr>
              <a:t>CREATIVE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DF90766-2865-4052-A9E0-DC444552E348}"/>
              </a:ext>
            </a:extLst>
          </p:cNvPr>
          <p:cNvSpPr txBox="1"/>
          <p:nvPr/>
        </p:nvSpPr>
        <p:spPr>
          <a:xfrm>
            <a:off x="8020555" y="5270529"/>
            <a:ext cx="2798726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zh-TW" altLang="en-US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also provides convenient takeaway path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37DEF38-4E12-413F-8874-9193DAD62577}"/>
              </a:ext>
            </a:extLst>
          </p:cNvPr>
          <p:cNvSpPr txBox="1"/>
          <p:nvPr/>
        </p:nvSpPr>
        <p:spPr>
          <a:xfrm>
            <a:off x="7935585" y="4965317"/>
            <a:ext cx="1138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charset="0"/>
                <a:ea typeface="Lato" charset="0"/>
                <a:cs typeface="Lato" charset="0"/>
              </a:rPr>
              <a:t>TAKEAWAY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7652B47-D191-42B3-B605-5FC3B67155FF}"/>
              </a:ext>
            </a:extLst>
          </p:cNvPr>
          <p:cNvSpPr/>
          <p:nvPr/>
        </p:nvSpPr>
        <p:spPr>
          <a:xfrm>
            <a:off x="7387805" y="3095839"/>
            <a:ext cx="381000" cy="381000"/>
          </a:xfrm>
          <a:prstGeom prst="roundRect">
            <a:avLst/>
          </a:prstGeom>
          <a:solidFill>
            <a:srgbClr val="25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9B37E639-A0CC-429A-BBD4-ECDD7D7CB28F}"/>
              </a:ext>
            </a:extLst>
          </p:cNvPr>
          <p:cNvSpPr/>
          <p:nvPr/>
        </p:nvSpPr>
        <p:spPr>
          <a:xfrm>
            <a:off x="7387805" y="3997515"/>
            <a:ext cx="381000" cy="381000"/>
          </a:xfrm>
          <a:prstGeom prst="roundRect">
            <a:avLst/>
          </a:prstGeom>
          <a:solidFill>
            <a:srgbClr val="7890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AB28D257-6191-45BE-A833-DF3BBE9962C4}"/>
              </a:ext>
            </a:extLst>
          </p:cNvPr>
          <p:cNvSpPr/>
          <p:nvPr/>
        </p:nvSpPr>
        <p:spPr>
          <a:xfrm>
            <a:off x="7393089" y="4965317"/>
            <a:ext cx="381000" cy="381000"/>
          </a:xfrm>
          <a:prstGeom prst="roundRect">
            <a:avLst/>
          </a:prstGeom>
          <a:solidFill>
            <a:srgbClr val="B5B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99A2B802-D515-46F2-BFEC-D3AF2FEEE9EE}"/>
              </a:ext>
            </a:extLst>
          </p:cNvPr>
          <p:cNvSpPr txBox="1"/>
          <p:nvPr/>
        </p:nvSpPr>
        <p:spPr>
          <a:xfrm rot="16200000">
            <a:off x="-848513" y="3376811"/>
            <a:ext cx="295144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7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</a:t>
            </a:r>
            <a:r>
              <a:rPr lang="id-ID" sz="7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rPr>
              <a:t>.</a:t>
            </a:r>
            <a:r>
              <a:rPr lang="en-US" altLang="zh-TW" sz="7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rPr>
              <a:t>MAISONDETHE</a:t>
            </a:r>
            <a:r>
              <a:rPr lang="id-ID" sz="7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.CO</a:t>
            </a:r>
            <a:r>
              <a:rPr lang="en-US" sz="700" spc="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.UK</a:t>
            </a:r>
            <a:endParaRPr lang="id-ID" sz="700" spc="600" dirty="0">
              <a:solidFill>
                <a:schemeClr val="bg1">
                  <a:lumMod val="7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圖片版面配置區 11">
            <a:extLst>
              <a:ext uri="{FF2B5EF4-FFF2-40B4-BE49-F238E27FC236}">
                <a16:creationId xmlns:a16="http://schemas.microsoft.com/office/drawing/2014/main" id="{0DEF81A2-042D-4E10-8782-A19668A08B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" b="1466"/>
          <a:stretch>
            <a:fillRect/>
          </a:stretch>
        </p:blipFill>
        <p:spPr>
          <a:xfrm>
            <a:off x="1274763" y="0"/>
            <a:ext cx="4710112" cy="6858000"/>
          </a:xfrm>
        </p:spPr>
      </p:pic>
    </p:spTree>
    <p:extLst>
      <p:ext uri="{BB962C8B-B14F-4D97-AF65-F5344CB8AC3E}">
        <p14:creationId xmlns:p14="http://schemas.microsoft.com/office/powerpoint/2010/main" val="323460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9" grpId="0" build="p"/>
      <p:bldP spid="101" grpId="0" build="p"/>
      <p:bldP spid="102" grpId="0" build="p"/>
      <p:bldP spid="103" grpId="0" build="p"/>
      <p:bldP spid="104" grpId="0" build="p"/>
      <p:bldP spid="10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EB88FBD-1E8E-4696-BB05-2CA717F7D9EB}"/>
              </a:ext>
            </a:extLst>
          </p:cNvPr>
          <p:cNvSpPr/>
          <p:nvPr/>
        </p:nvSpPr>
        <p:spPr>
          <a:xfrm>
            <a:off x="537406" y="1638473"/>
            <a:ext cx="4387306" cy="3575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6F448F-0595-484F-9409-0621CB2AFEA4}"/>
              </a:ext>
            </a:extLst>
          </p:cNvPr>
          <p:cNvSpPr txBox="1"/>
          <p:nvPr/>
        </p:nvSpPr>
        <p:spPr>
          <a:xfrm>
            <a:off x="877284" y="2507205"/>
            <a:ext cx="4054556" cy="71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/>
                <a:cs typeface="Montserrat"/>
              </a:rPr>
              <a:t>OUR </a:t>
            </a:r>
            <a:r>
              <a:rPr lang="en-US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/>
                <a:cs typeface="Montserrat"/>
              </a:rPr>
              <a:t>TAKEAWAY</a:t>
            </a:r>
            <a:endParaRPr lang="id-ID" sz="2500" b="1" dirty="0">
              <a:solidFill>
                <a:schemeClr val="tx1">
                  <a:lumMod val="75000"/>
                  <a:lumOff val="25000"/>
                </a:schemeClr>
              </a:solidFill>
              <a:latin typeface="Montserrat"/>
              <a:cs typeface="Montserrat"/>
            </a:endParaRPr>
          </a:p>
          <a:p>
            <a:pPr>
              <a:lnSpc>
                <a:spcPct val="80000"/>
              </a:lnSpc>
            </a:pPr>
            <a:r>
              <a:rPr lang="en-US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/>
                <a:cs typeface="Montserrat"/>
              </a:rPr>
              <a:t>TEA</a:t>
            </a:r>
            <a:endParaRPr lang="id-ID" sz="2500" b="1" dirty="0">
              <a:solidFill>
                <a:schemeClr val="tx1">
                  <a:lumMod val="75000"/>
                  <a:lumOff val="25000"/>
                </a:schemeClr>
              </a:solidFill>
              <a:latin typeface="Montserrat"/>
              <a:cs typeface="Montserra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7AE36-F553-4592-AD4E-6C2C5C651BA5}"/>
              </a:ext>
            </a:extLst>
          </p:cNvPr>
          <p:cNvSpPr txBox="1"/>
          <p:nvPr/>
        </p:nvSpPr>
        <p:spPr>
          <a:xfrm>
            <a:off x="877284" y="3072860"/>
            <a:ext cx="28536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</a:rPr>
              <a:t>Relax and have a </a:t>
            </a:r>
            <a:r>
              <a:rPr lang="en-US" altLang="zh-TW" sz="1100" dirty="0" err="1">
                <a:solidFill>
                  <a:schemeClr val="bg1">
                    <a:lumMod val="75000"/>
                  </a:schemeClr>
                </a:solidFill>
              </a:rPr>
              <a:t>cuppa</a:t>
            </a:r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</a:rPr>
              <a:t> just like being at 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448BF8-FC28-47EB-8B39-4156E89A5E67}"/>
              </a:ext>
            </a:extLst>
          </p:cNvPr>
          <p:cNvSpPr txBox="1"/>
          <p:nvPr/>
        </p:nvSpPr>
        <p:spPr>
          <a:xfrm>
            <a:off x="963057" y="3420064"/>
            <a:ext cx="3450198" cy="6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Maison de </a:t>
            </a:r>
            <a:r>
              <a:rPr lang="en-US" altLang="zh-TW" sz="900" dirty="0" err="1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Thé</a:t>
            </a:r>
            <a:r>
              <a:rPr lang="en-US" altLang="zh-TW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</a:t>
            </a:r>
            <a:r>
              <a:rPr lang="en-AU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 provides various options of tea on our takeaway menu.</a:t>
            </a:r>
          </a:p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AU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We’d like our customers feel like being at homes anywhere &amp; anytime.</a:t>
            </a:r>
          </a:p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AU" sz="900" dirty="0">
                <a:solidFill>
                  <a:schemeClr val="bg1">
                    <a:lumMod val="50000"/>
                  </a:schemeClr>
                </a:solidFill>
                <a:latin typeface="Source Sans Pro"/>
                <a:cs typeface="Source Sans Pro"/>
              </a:rPr>
              <a:t>Blended, black, green &amp; herbal tea all items are served.</a:t>
            </a:r>
          </a:p>
        </p:txBody>
      </p:sp>
      <p:pic>
        <p:nvPicPr>
          <p:cNvPr id="4" name="圖片版面配置區 3">
            <a:extLst>
              <a:ext uri="{FF2B5EF4-FFF2-40B4-BE49-F238E27FC236}">
                <a16:creationId xmlns:a16="http://schemas.microsoft.com/office/drawing/2014/main" id="{931CEF08-2A8E-4FF8-9BBA-48653C44B25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4" t="17246" b="22402"/>
          <a:stretch/>
        </p:blipFill>
        <p:spPr>
          <a:xfrm>
            <a:off x="4528038" y="1134206"/>
            <a:ext cx="7663961" cy="4584601"/>
          </a:xfrm>
        </p:spPr>
      </p:pic>
    </p:spTree>
    <p:extLst>
      <p:ext uri="{BB962C8B-B14F-4D97-AF65-F5344CB8AC3E}">
        <p14:creationId xmlns:p14="http://schemas.microsoft.com/office/powerpoint/2010/main" val="166928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4A693F3-56C4-4786-8323-86169E4C7CF7}"/>
              </a:ext>
            </a:extLst>
          </p:cNvPr>
          <p:cNvSpPr/>
          <p:nvPr/>
        </p:nvSpPr>
        <p:spPr>
          <a:xfrm>
            <a:off x="554182" y="1129553"/>
            <a:ext cx="11083634" cy="5133330"/>
          </a:xfrm>
          <a:prstGeom prst="rect">
            <a:avLst/>
          </a:prstGeom>
          <a:solidFill>
            <a:srgbClr val="255B7A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CE51EF-391D-42A2-91BF-4C1AFC1D6C3B}"/>
              </a:ext>
            </a:extLst>
          </p:cNvPr>
          <p:cNvSpPr txBox="1"/>
          <p:nvPr/>
        </p:nvSpPr>
        <p:spPr>
          <a:xfrm>
            <a:off x="1457856" y="2814701"/>
            <a:ext cx="4054556" cy="407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500" b="1" dirty="0">
                <a:solidFill>
                  <a:schemeClr val="bg1"/>
                </a:solidFill>
                <a:latin typeface="Montserrat"/>
                <a:cs typeface="Montserrat"/>
              </a:rPr>
              <a:t>Find Our Products</a:t>
            </a:r>
            <a:endParaRPr lang="id-ID" sz="2500" b="1" dirty="0">
              <a:solidFill>
                <a:schemeClr val="bg1"/>
              </a:solidFill>
              <a:latin typeface="Montserrat"/>
              <a:cs typeface="Montserra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64BA2C2-1468-4C2B-AF37-376096CEC0E4}"/>
              </a:ext>
            </a:extLst>
          </p:cNvPr>
          <p:cNvSpPr txBox="1"/>
          <p:nvPr/>
        </p:nvSpPr>
        <p:spPr>
          <a:xfrm>
            <a:off x="1457855" y="3095663"/>
            <a:ext cx="28536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Relax and have a </a:t>
            </a:r>
            <a:r>
              <a:rPr lang="en-US" altLang="zh-TW" sz="1100" dirty="0" err="1">
                <a:solidFill>
                  <a:schemeClr val="bg1"/>
                </a:solidFill>
              </a:rPr>
              <a:t>cuppa</a:t>
            </a:r>
            <a:r>
              <a:rPr lang="en-US" altLang="zh-TW" sz="1100" dirty="0">
                <a:solidFill>
                  <a:schemeClr val="bg1"/>
                </a:solidFill>
              </a:rPr>
              <a:t> just like being at home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787FE5-7958-4C1D-BDCF-9363F5EE8414}"/>
              </a:ext>
            </a:extLst>
          </p:cNvPr>
          <p:cNvSpPr txBox="1"/>
          <p:nvPr/>
        </p:nvSpPr>
        <p:spPr>
          <a:xfrm>
            <a:off x="1543629" y="3573672"/>
            <a:ext cx="3450198" cy="6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Except the online store. Our products can be found at Waitrose &amp; M&amp;S</a:t>
            </a:r>
            <a:endParaRPr lang="zh-TW" altLang="en-US" sz="900" dirty="0">
              <a:solidFill>
                <a:schemeClr val="bg1"/>
              </a:solidFill>
              <a:latin typeface="Source Sans Pro"/>
              <a:cs typeface="Source Sans Pro"/>
            </a:endParaRPr>
          </a:p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We also have the only brick store in Sussex.</a:t>
            </a:r>
            <a:endParaRPr lang="zh-TW" altLang="en-US" sz="900" dirty="0">
              <a:solidFill>
                <a:schemeClr val="bg1"/>
              </a:solidFill>
              <a:latin typeface="Source Sans Pro"/>
              <a:cs typeface="Source Sans Pro"/>
            </a:endParaRPr>
          </a:p>
          <a:p>
            <a:pPr>
              <a:lnSpc>
                <a:spcPts val="1400"/>
              </a:lnSpc>
              <a:spcAft>
                <a:spcPts val="400"/>
              </a:spcAft>
            </a:pPr>
            <a:endParaRPr lang="en-US" sz="900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ACACEA-1C35-42F2-8DF6-D9F7AD3DAE63}"/>
              </a:ext>
            </a:extLst>
          </p:cNvPr>
          <p:cNvCxnSpPr/>
          <p:nvPr/>
        </p:nvCxnSpPr>
        <p:spPr>
          <a:xfrm>
            <a:off x="6081486" y="2441166"/>
            <a:ext cx="0" cy="20938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C280ABE-4A4E-4203-BE74-A213BA467043}"/>
              </a:ext>
            </a:extLst>
          </p:cNvPr>
          <p:cNvSpPr txBox="1"/>
          <p:nvPr/>
        </p:nvSpPr>
        <p:spPr>
          <a:xfrm>
            <a:off x="7228142" y="2660813"/>
            <a:ext cx="405455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500" b="1" dirty="0">
                <a:solidFill>
                  <a:schemeClr val="bg1"/>
                </a:solidFill>
                <a:latin typeface="Montserrat"/>
                <a:cs typeface="Montserrat"/>
              </a:rPr>
              <a:t>Find Our </a:t>
            </a:r>
          </a:p>
          <a:p>
            <a:pPr>
              <a:lnSpc>
                <a:spcPct val="80000"/>
              </a:lnSpc>
            </a:pPr>
            <a:r>
              <a:rPr lang="en-US" sz="2500" b="1" dirty="0">
                <a:solidFill>
                  <a:schemeClr val="bg1"/>
                </a:solidFill>
                <a:latin typeface="Montserrat"/>
                <a:cs typeface="Montserrat"/>
              </a:rPr>
              <a:t>Brick Store</a:t>
            </a:r>
            <a:endParaRPr lang="id-ID" sz="2500" b="1" dirty="0">
              <a:solidFill>
                <a:schemeClr val="bg1"/>
              </a:solidFill>
              <a:latin typeface="Montserrat"/>
              <a:cs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6564F3-6AF4-41D1-ADF1-B7266E3C3178}"/>
              </a:ext>
            </a:extLst>
          </p:cNvPr>
          <p:cNvSpPr txBox="1"/>
          <p:nvPr/>
        </p:nvSpPr>
        <p:spPr>
          <a:xfrm>
            <a:off x="7228142" y="3224304"/>
            <a:ext cx="2853666" cy="162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Relax and have a </a:t>
            </a:r>
            <a:r>
              <a:rPr lang="en-US" altLang="zh-TW" sz="1100" dirty="0" err="1">
                <a:solidFill>
                  <a:schemeClr val="bg1"/>
                </a:solidFill>
              </a:rPr>
              <a:t>cuppa</a:t>
            </a:r>
            <a:r>
              <a:rPr lang="en-US" altLang="zh-TW" sz="1100" dirty="0">
                <a:solidFill>
                  <a:schemeClr val="bg1"/>
                </a:solidFill>
              </a:rPr>
              <a:t> just like being at home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6B695F-0FBB-4D9A-8C69-B138A1C3A329}"/>
              </a:ext>
            </a:extLst>
          </p:cNvPr>
          <p:cNvSpPr txBox="1"/>
          <p:nvPr/>
        </p:nvSpPr>
        <p:spPr>
          <a:xfrm>
            <a:off x="7313915" y="3573672"/>
            <a:ext cx="3450198" cy="6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id-ID" sz="900" dirty="0">
                <a:solidFill>
                  <a:schemeClr val="bg1"/>
                </a:solidFill>
                <a:latin typeface="Source Sans Pro"/>
                <a:cs typeface="Source Sans Pro"/>
              </a:rPr>
              <a:t>OUR LOCATION	          :    </a:t>
            </a: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112  Henley Road Sussex PA78 9PT U.K.</a:t>
            </a:r>
          </a:p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id-ID" sz="900" dirty="0">
                <a:solidFill>
                  <a:schemeClr val="bg1"/>
                </a:solidFill>
                <a:latin typeface="Source Sans Pro"/>
                <a:cs typeface="Source Sans Pro"/>
              </a:rPr>
              <a:t>CONTACT US	          :    </a:t>
            </a: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+44 79 0739 3111</a:t>
            </a:r>
          </a:p>
          <a:p>
            <a:pPr>
              <a:lnSpc>
                <a:spcPts val="1400"/>
              </a:lnSpc>
              <a:spcAft>
                <a:spcPts val="400"/>
              </a:spcAft>
            </a:pPr>
            <a:r>
              <a:rPr lang="id-ID" sz="900" dirty="0">
                <a:solidFill>
                  <a:schemeClr val="bg1"/>
                </a:solidFill>
                <a:latin typeface="Source Sans Pro"/>
                <a:cs typeface="Source Sans Pro"/>
              </a:rPr>
              <a:t>WEBSITE 	          :    WWW.</a:t>
            </a: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MAISONDETHE</a:t>
            </a:r>
            <a:r>
              <a:rPr lang="id-ID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.CO</a:t>
            </a:r>
            <a:r>
              <a:rPr lang="en-US" altLang="zh-TW" sz="900" dirty="0">
                <a:solidFill>
                  <a:schemeClr val="bg1"/>
                </a:solidFill>
                <a:latin typeface="Source Sans Pro"/>
                <a:cs typeface="Source Sans Pro"/>
              </a:rPr>
              <a:t>.UK</a:t>
            </a:r>
            <a:endParaRPr lang="en-US" sz="900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3460C1-CB29-4A8A-937A-D06E647888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182" y="5846603"/>
            <a:ext cx="11083635" cy="5667768"/>
          </a:xfrm>
        </p:spPr>
      </p:sp>
    </p:spTree>
    <p:extLst>
      <p:ext uri="{BB962C8B-B14F-4D97-AF65-F5344CB8AC3E}">
        <p14:creationId xmlns:p14="http://schemas.microsoft.com/office/powerpoint/2010/main" val="67311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0" grpId="0"/>
      <p:bldP spid="21" grpId="0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A3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35CB60-2A3B-4D7F-A38A-5DAEC8C7280D}"/>
              </a:ext>
            </a:extLst>
          </p:cNvPr>
          <p:cNvSpPr/>
          <p:nvPr/>
        </p:nvSpPr>
        <p:spPr>
          <a:xfrm>
            <a:off x="0" y="466164"/>
            <a:ext cx="12192000" cy="6391835"/>
          </a:xfrm>
          <a:prstGeom prst="rect">
            <a:avLst/>
          </a:prstGeom>
          <a:solidFill>
            <a:srgbClr val="255B7A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B54A35-1B75-4047-B6B0-E13185C4DB4C}"/>
              </a:ext>
            </a:extLst>
          </p:cNvPr>
          <p:cNvSpPr txBox="1"/>
          <p:nvPr/>
        </p:nvSpPr>
        <p:spPr>
          <a:xfrm>
            <a:off x="4675809" y="5979605"/>
            <a:ext cx="32784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00" spc="600" dirty="0">
                <a:solidFill>
                  <a:schemeClr val="bg1"/>
                </a:solidFill>
              </a:rPr>
              <a:t>WWW.</a:t>
            </a:r>
            <a:r>
              <a:rPr lang="en-US" altLang="zh-TW" sz="900" spc="600" dirty="0">
                <a:solidFill>
                  <a:schemeClr val="bg1"/>
                </a:solidFill>
              </a:rPr>
              <a:t> MAISONDETHE</a:t>
            </a:r>
            <a:r>
              <a:rPr lang="id-ID" altLang="zh-TW" sz="900" spc="600" dirty="0">
                <a:solidFill>
                  <a:schemeClr val="bg1"/>
                </a:solidFill>
              </a:rPr>
              <a:t>.C</a:t>
            </a:r>
            <a:r>
              <a:rPr lang="en-US" altLang="zh-TW" sz="900" spc="600" dirty="0">
                <a:solidFill>
                  <a:schemeClr val="bg1"/>
                </a:solidFill>
              </a:rPr>
              <a:t>O.UK</a:t>
            </a:r>
            <a:endParaRPr lang="id-ID" sz="900" spc="6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104F46-1344-43DE-BDC3-2882466EE74E}"/>
              </a:ext>
            </a:extLst>
          </p:cNvPr>
          <p:cNvSpPr/>
          <p:nvPr/>
        </p:nvSpPr>
        <p:spPr>
          <a:xfrm>
            <a:off x="3123362" y="1760295"/>
            <a:ext cx="6166954" cy="3337410"/>
          </a:xfrm>
          <a:prstGeom prst="rect">
            <a:avLst/>
          </a:pr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BF38D5-12AA-451A-BB98-28862995CB43}"/>
              </a:ext>
            </a:extLst>
          </p:cNvPr>
          <p:cNvSpPr txBox="1"/>
          <p:nvPr/>
        </p:nvSpPr>
        <p:spPr>
          <a:xfrm>
            <a:off x="4423112" y="3547608"/>
            <a:ext cx="3548977" cy="1647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400"/>
              </a:lnSpc>
              <a:spcAft>
                <a:spcPts val="400"/>
              </a:spcAft>
            </a:pPr>
            <a:endParaRPr lang="en-US" sz="900" dirty="0">
              <a:solidFill>
                <a:schemeClr val="bg1">
                  <a:lumMod val="50000"/>
                </a:schemeClr>
              </a:solidFill>
              <a:latin typeface="Source Sans Pro"/>
              <a:cs typeface="Source Sans Pro"/>
            </a:endParaRPr>
          </a:p>
        </p:txBody>
      </p:sp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A8C455A5-09EC-4CB7-8784-8BD0827879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>
          <a:xfrm>
            <a:off x="4432350" y="2549458"/>
            <a:ext cx="3548977" cy="1996300"/>
          </a:xfrm>
        </p:spPr>
      </p:pic>
    </p:spTree>
    <p:extLst>
      <p:ext uri="{BB962C8B-B14F-4D97-AF65-F5344CB8AC3E}">
        <p14:creationId xmlns:p14="http://schemas.microsoft.com/office/powerpoint/2010/main" val="83041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39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1ABC9C"/>
      </a:accent6>
      <a:hlink>
        <a:srgbClr val="5F5F5F"/>
      </a:hlink>
      <a:folHlink>
        <a:srgbClr val="3498DB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23000</TotalTime>
  <Words>378</Words>
  <Application>Microsoft Office PowerPoint</Application>
  <PresentationFormat>寬螢幕</PresentationFormat>
  <Paragraphs>67</Paragraphs>
  <Slides>8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7" baseType="lpstr">
      <vt:lpstr>Lato</vt:lpstr>
      <vt:lpstr>Lato Black</vt:lpstr>
      <vt:lpstr>Montserrat</vt:lpstr>
      <vt:lpstr>微軟正黑體</vt:lpstr>
      <vt:lpstr>新細明體</vt:lpstr>
      <vt:lpstr>Arial</vt:lpstr>
      <vt:lpstr>Calibri</vt:lpstr>
      <vt:lpstr>Source Sans Pro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</dc:creator>
  <cp:lastModifiedBy>student</cp:lastModifiedBy>
  <cp:revision>1611</cp:revision>
  <dcterms:created xsi:type="dcterms:W3CDTF">2014-10-14T06:21:58Z</dcterms:created>
  <dcterms:modified xsi:type="dcterms:W3CDTF">2018-10-24T03:21:49Z</dcterms:modified>
</cp:coreProperties>
</file>

<file path=docProps/thumbnail.jpeg>
</file>